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yewoleye\Desktop\sexual%20dysfunction\sexual%20dysfunction%20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GB" sz="1000" b="1" i="0" u="none" strike="noStrike" baseline="0"/>
              <a:t>Figure 1: Prevalence of sexual dysfunction in stroke survivors (%)     </a:t>
            </a:r>
            <a:endParaRPr lang="en-GB" sz="1000"/>
          </a:p>
        </c:rich>
      </c:tx>
      <c:layout>
        <c:manualLayout>
          <c:xMode val="edge"/>
          <c:yMode val="edge"/>
          <c:x val="3.7673012461893411E-2"/>
          <c:y val="0.87736017897091678"/>
        </c:manualLayout>
      </c:layout>
    </c:title>
    <c:plotArea>
      <c:layout>
        <c:manualLayout>
          <c:layoutTarget val="inner"/>
          <c:xMode val="edge"/>
          <c:yMode val="edge"/>
          <c:x val="7.5667464643842608E-2"/>
          <c:y val="0.13498185677609981"/>
          <c:w val="0.59520970372530568"/>
          <c:h val="0.64881784072292958"/>
        </c:manualLayout>
      </c:layout>
      <c:barChart>
        <c:barDir val="col"/>
        <c:grouping val="clustered"/>
        <c:ser>
          <c:idx val="0"/>
          <c:order val="0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cat>
            <c:strRef>
              <c:f>Sheet1!$B$2:$B$5</c:f>
              <c:strCache>
                <c:ptCount val="4"/>
                <c:pt idx="0">
                  <c:v>Desire</c:v>
                </c:pt>
                <c:pt idx="1">
                  <c:v>Arousal</c:v>
                </c:pt>
                <c:pt idx="2">
                  <c:v>Orgasm</c:v>
                </c:pt>
                <c:pt idx="3">
                  <c:v>Total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90.5</c:v>
                </c:pt>
                <c:pt idx="1">
                  <c:v>87.3</c:v>
                </c:pt>
                <c:pt idx="2">
                  <c:v>93.7</c:v>
                </c:pt>
                <c:pt idx="3">
                  <c:v>74.599999999999994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female</c:v>
                </c:pt>
              </c:strCache>
            </c:strRef>
          </c:tx>
          <c:cat>
            <c:strRef>
              <c:f>Sheet1!$B$2:$B$5</c:f>
              <c:strCache>
                <c:ptCount val="4"/>
                <c:pt idx="0">
                  <c:v>Desire</c:v>
                </c:pt>
                <c:pt idx="1">
                  <c:v>Arousal</c:v>
                </c:pt>
                <c:pt idx="2">
                  <c:v>Orgasm</c:v>
                </c:pt>
                <c:pt idx="3">
                  <c:v>Total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98.3</c:v>
                </c:pt>
                <c:pt idx="1">
                  <c:v>98.3</c:v>
                </c:pt>
                <c:pt idx="2">
                  <c:v>98.3</c:v>
                </c:pt>
                <c:pt idx="3">
                  <c:v>94.8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both sex</c:v>
                </c:pt>
              </c:strCache>
            </c:strRef>
          </c:tx>
          <c:cat>
            <c:strRef>
              <c:f>Sheet1!$B$2:$B$5</c:f>
              <c:strCache>
                <c:ptCount val="4"/>
                <c:pt idx="0">
                  <c:v>Desire</c:v>
                </c:pt>
                <c:pt idx="1">
                  <c:v>Arousal</c:v>
                </c:pt>
                <c:pt idx="2">
                  <c:v>Orgasm</c:v>
                </c:pt>
                <c:pt idx="3">
                  <c:v>Total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94.2</c:v>
                </c:pt>
                <c:pt idx="1">
                  <c:v>92.6</c:v>
                </c:pt>
                <c:pt idx="2">
                  <c:v>95.9</c:v>
                </c:pt>
                <c:pt idx="3">
                  <c:v>84.3</c:v>
                </c:pt>
              </c:numCache>
            </c:numRef>
          </c:val>
        </c:ser>
        <c:axId val="67490560"/>
        <c:axId val="67492096"/>
      </c:barChart>
      <c:catAx>
        <c:axId val="67490560"/>
        <c:scaling>
          <c:orientation val="minMax"/>
        </c:scaling>
        <c:axPos val="b"/>
        <c:majorTickMark val="none"/>
        <c:tickLblPos val="nextTo"/>
        <c:crossAx val="67492096"/>
        <c:crosses val="autoZero"/>
        <c:auto val="1"/>
        <c:lblAlgn val="ctr"/>
        <c:lblOffset val="100"/>
      </c:catAx>
      <c:valAx>
        <c:axId val="67492096"/>
        <c:scaling>
          <c:orientation val="minMax"/>
        </c:scaling>
        <c:axPos val="l"/>
        <c:numFmt formatCode="General" sourceLinked="1"/>
        <c:majorTickMark val="none"/>
        <c:tickLblPos val="nextTo"/>
        <c:crossAx val="67490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238812740999967"/>
          <c:y val="0.37238528069897342"/>
          <c:w val="0.17606849362170351"/>
          <c:h val="0.24272366960841305"/>
        </c:manualLayout>
      </c:layout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034C3-8C9C-4FA5-8B12-C29E4CB4DB88}" type="datetimeFigureOut">
              <a:rPr lang="en-GB" smtClean="0"/>
              <a:pPr/>
              <a:t>09/10/2016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74DAC-FCDA-48CC-8EE0-B579E929E01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C1DE-710B-444E-A40E-1E7D5A08A6C9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0D3AC-DE69-4473-A1A3-A01B34E231F3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1030B-0915-4550-8DFD-5DB2EC20680A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8380-F621-4F28-ADB7-01AB19503E0D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15A-A476-4956-976C-8B75C4DFDEF1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B38-FD3E-4172-8F05-BFD4ACFA6921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CF61-B637-4C9B-BFB8-F7BA580EBE78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F6EA-C162-416F-8C54-F0793D62CB58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F471-30A3-447C-AA30-8E28BD886EF3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AAAA-15BB-40C3-8874-75526FAC423C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AA4E-CE9F-4AFC-B637-0D5062790277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E48DD-717C-408E-956B-85E94BC9399B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B8EEB-F468-4182-8C7E-6DDC03DCBB7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andfonline.com/author/Hillinger,+Marni" TargetMode="External"/><Relationship Id="rId3" Type="http://schemas.openxmlformats.org/officeDocument/2006/relationships/hyperlink" Target="https://www.ncbi.nlm.nih.gov/pubmed/?term=Cheung,+R.+T.,+2002.+Sexual+functioning+in+Chinese+stroke+patients+with+mild+or+no+disability.+Cerebrovascular+Diseases,+14(2),+122-128." TargetMode="External"/><Relationship Id="rId7" Type="http://schemas.openxmlformats.org/officeDocument/2006/relationships/hyperlink" Target="http://www.tandfonline.com/author/Stein,+Joel" TargetMode="External"/><Relationship Id="rId2" Type="http://schemas.openxmlformats.org/officeDocument/2006/relationships/hyperlink" Target="https://www.ncbi.nlm.nih.gov/pubmed/?term=Cheung%20RT%5bAuthor%5d&amp;cauthor=true&amp;cauthor_uid=121870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andfonline.com/author/Finkelstein,+Marsha" TargetMode="External"/><Relationship Id="rId5" Type="http://schemas.openxmlformats.org/officeDocument/2006/relationships/hyperlink" Target="http://www.tandfonline.com/author/Schmitz,+Michael+A" TargetMode="External"/><Relationship Id="rId10" Type="http://schemas.openxmlformats.org/officeDocument/2006/relationships/hyperlink" Target="http://www.tandfonline.com/author/Bishop,+Lauri" TargetMode="External"/><Relationship Id="rId4" Type="http://schemas.openxmlformats.org/officeDocument/2006/relationships/hyperlink" Target="https://www.ncbi.nlm.nih.gov/pubmed/?term=Sexual+function+in+post-stroke+patients:+Considerations+for+rehabilitation" TargetMode="External"/><Relationship Id="rId9" Type="http://schemas.openxmlformats.org/officeDocument/2006/relationships/hyperlink" Target="http://www.tandfonline.com/author/Clancy,+Cait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4000" b="1" dirty="0" smtClean="0"/>
              <a:t>Prevalence </a:t>
            </a:r>
            <a:r>
              <a:rPr lang="en-GB" sz="4000" b="1" dirty="0"/>
              <a:t>of Sexual Dysfunction and Its Associated Factors among Nigerian </a:t>
            </a:r>
            <a:r>
              <a:rPr lang="en-GB" sz="4000" b="1" dirty="0" smtClean="0"/>
              <a:t>Stroke </a:t>
            </a:r>
            <a:r>
              <a:rPr lang="en-GB" sz="4000" b="1" dirty="0"/>
              <a:t>Survivors</a:t>
            </a: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352928" cy="1752600"/>
          </a:xfrm>
        </p:spPr>
        <p:txBody>
          <a:bodyPr>
            <a:normAutofit/>
          </a:bodyPr>
          <a:lstStyle/>
          <a:p>
            <a:pPr algn="l"/>
            <a:endParaRPr lang="en-GB" sz="2800" b="1" dirty="0" smtClean="0"/>
          </a:p>
          <a:p>
            <a:pPr algn="l"/>
            <a:endParaRPr lang="en-GB" sz="2800" b="1" dirty="0"/>
          </a:p>
          <a:p>
            <a:pPr algn="l"/>
            <a:r>
              <a:rPr lang="en-GB" sz="2800" b="1" dirty="0" smtClean="0"/>
              <a:t>Oyewole O.O, Oritogun K.S, Ogunlana M.O, Gbiri C.A.O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Results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8721"/>
            <a:ext cx="4040188" cy="216024"/>
          </a:xfrm>
        </p:spPr>
        <p:txBody>
          <a:bodyPr>
            <a:normAutofit fontScale="40000" lnSpcReduction="20000"/>
          </a:bodyPr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340768"/>
            <a:ext cx="4040188" cy="4785395"/>
          </a:xfrm>
        </p:spPr>
        <p:txBody>
          <a:bodyPr/>
          <a:lstStyle/>
          <a:p>
            <a:r>
              <a:rPr lang="en-GB" dirty="0" smtClean="0"/>
              <a:t>Significant association: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Age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Female gender</a:t>
            </a:r>
          </a:p>
          <a:p>
            <a:pPr marL="355600" indent="-355600"/>
            <a:r>
              <a:rPr lang="en-GB" dirty="0" smtClean="0"/>
              <a:t>One-year ↑se in age </a:t>
            </a:r>
            <a:r>
              <a:rPr lang="en-GB" dirty="0"/>
              <a:t>has a 6.7</a:t>
            </a:r>
            <a:r>
              <a:rPr lang="en-GB" dirty="0" smtClean="0"/>
              <a:t>% ↑se in </a:t>
            </a:r>
            <a:r>
              <a:rPr lang="en-GB" dirty="0"/>
              <a:t>odds of having sexual dysfunction </a:t>
            </a:r>
            <a:endParaRPr lang="en-GB" dirty="0" smtClean="0"/>
          </a:p>
          <a:p>
            <a:pPr marL="355600" indent="-355600"/>
            <a:r>
              <a:rPr lang="en-GB" dirty="0" smtClean="0"/>
              <a:t>Females compared </a:t>
            </a:r>
            <a:r>
              <a:rPr lang="en-GB" dirty="0"/>
              <a:t>with </a:t>
            </a:r>
            <a:r>
              <a:rPr lang="en-GB" dirty="0" smtClean="0"/>
              <a:t>males </a:t>
            </a:r>
            <a:r>
              <a:rPr lang="en-GB" dirty="0"/>
              <a:t>were seven </a:t>
            </a:r>
            <a:r>
              <a:rPr lang="en-GB" dirty="0" smtClean="0"/>
              <a:t>times </a:t>
            </a:r>
            <a:r>
              <a:rPr lang="en-GB" dirty="0"/>
              <a:t>more likely to be sexually dysfunctional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836712"/>
            <a:ext cx="4041775" cy="453727"/>
          </a:xfrm>
        </p:spPr>
        <p:txBody>
          <a:bodyPr>
            <a:normAutofit fontScale="25000" lnSpcReduction="20000"/>
          </a:bodyPr>
          <a:lstStyle/>
          <a:p>
            <a:endParaRPr lang="en-GB" dirty="0" smtClean="0"/>
          </a:p>
          <a:p>
            <a:endParaRPr lang="en-GB" sz="4800" dirty="0" smtClean="0"/>
          </a:p>
          <a:p>
            <a:endParaRPr lang="en-GB" sz="4800" dirty="0"/>
          </a:p>
          <a:p>
            <a:endParaRPr lang="en-GB" sz="4800" dirty="0" smtClean="0"/>
          </a:p>
          <a:p>
            <a:r>
              <a:rPr lang="en-GB" sz="4800" dirty="0" smtClean="0"/>
              <a:t>Table </a:t>
            </a:r>
            <a:r>
              <a:rPr lang="en-GB" sz="4800" dirty="0"/>
              <a:t>3: Sexual dysfunction and its associated factors among stroke survivors </a:t>
            </a:r>
          </a:p>
          <a:p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4645021" y="1341438"/>
          <a:ext cx="431946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15"/>
                <a:gridCol w="648072"/>
                <a:gridCol w="504056"/>
                <a:gridCol w="576064"/>
                <a:gridCol w="936104"/>
                <a:gridCol w="50405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variable</a:t>
                      </a:r>
                      <a:endParaRPr lang="en-GB" sz="10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 sz="1000" dirty="0" smtClean="0"/>
                        <a:t>                                     Sexual dysfunction </a:t>
                      </a:r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95%CI                  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 smtClean="0">
                          <a:latin typeface="Times New Roman"/>
                          <a:ea typeface="Calibri"/>
                        </a:rPr>
                        <a:t>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Age (year)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0.065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0.027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1.067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1.012 - 1.125          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0.017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Sex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Male                                                 Female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1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1.936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0.734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6.934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1.645 - 29.226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0.008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Dominant hand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Right hand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Times New Roman"/>
                          <a:ea typeface="Calibri"/>
                          <a:cs typeface="Times New Roman"/>
                        </a:rPr>
                        <a:t>Left hand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-1.861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1.300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0.156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0.012 - 1.988          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0.152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Body mass index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Underweight                                   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Normal weight                            </a:t>
                      </a:r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Overweight/obese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1.742               </a:t>
                      </a:r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2.170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1.176           </a:t>
                      </a:r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1.127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5.708             </a:t>
                      </a:r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           8.759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0.569 - 57.242        </a:t>
                      </a:r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0.962 - 79.745       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Times New Roman"/>
                          <a:ea typeface="Calibri"/>
                          <a:cs typeface="Times New Roman"/>
                        </a:rPr>
                        <a:t>0.139</a:t>
                      </a:r>
                      <a:endParaRPr lang="en-GB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en-GB" sz="1000" dirty="0" smtClean="0">
                          <a:latin typeface="Times New Roman"/>
                          <a:ea typeface="Calibri"/>
                        </a:rPr>
                        <a:t>0.054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F4AE-53A5-41A7-A282-39B2E225469D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84% prevalence of sexual dysfunction:</a:t>
            </a:r>
          </a:p>
          <a:p>
            <a:pPr marL="723900" indent="-546100">
              <a:buFont typeface="Wingdings" pitchFamily="2" charset="2"/>
              <a:buChar char="ü"/>
            </a:pPr>
            <a:r>
              <a:rPr lang="en-GB" dirty="0" smtClean="0"/>
              <a:t>Suggests it’s common post stroke</a:t>
            </a:r>
            <a:r>
              <a:rPr lang="en-GB" baseline="30000" dirty="0" smtClean="0"/>
              <a:t>2,3,6</a:t>
            </a:r>
          </a:p>
          <a:p>
            <a:pPr marL="723900" indent="-546100">
              <a:buFont typeface="Wingdings" pitchFamily="2" charset="2"/>
              <a:buChar char="ü"/>
            </a:pPr>
            <a:r>
              <a:rPr lang="en-GB" dirty="0" smtClean="0"/>
              <a:t>hypoactive sexual desire disorder, </a:t>
            </a:r>
          </a:p>
          <a:p>
            <a:pPr marL="723900" indent="-546100">
              <a:buFont typeface="Wingdings" pitchFamily="2" charset="2"/>
              <a:buChar char="ü"/>
            </a:pPr>
            <a:r>
              <a:rPr lang="en-GB" dirty="0" smtClean="0"/>
              <a:t>sexual arousal disorder, </a:t>
            </a:r>
          </a:p>
          <a:p>
            <a:pPr marL="723900" indent="-546100">
              <a:buFont typeface="Wingdings" pitchFamily="2" charset="2"/>
              <a:buChar char="ü"/>
            </a:pPr>
            <a:r>
              <a:rPr lang="en-GB" dirty="0" smtClean="0"/>
              <a:t>orgasm disorder</a:t>
            </a:r>
            <a:r>
              <a:rPr lang="en-GB" baseline="30000" dirty="0" smtClean="0"/>
              <a:t>9</a:t>
            </a:r>
          </a:p>
          <a:p>
            <a:pPr marL="723900" indent="-546100"/>
            <a:r>
              <a:rPr lang="en-GB" dirty="0" smtClean="0"/>
              <a:t>Sexual issues are not frequently discuss in open in Nigeria culture</a:t>
            </a:r>
            <a:r>
              <a:rPr lang="en-GB" baseline="30000" dirty="0" smtClean="0"/>
              <a:t>14</a:t>
            </a:r>
          </a:p>
          <a:p>
            <a:pPr marL="723900" indent="0">
              <a:buFont typeface="Wingdings" pitchFamily="2" charset="2"/>
              <a:buChar char="ü"/>
            </a:pPr>
            <a:r>
              <a:rPr lang="en-GB" dirty="0" smtClean="0"/>
              <a:t>May compound the problem</a:t>
            </a:r>
          </a:p>
          <a:p>
            <a:pPr marL="723900" indent="0">
              <a:buFont typeface="Wingdings" pitchFamily="2" charset="2"/>
              <a:buChar char="ü"/>
            </a:pPr>
            <a:r>
              <a:rPr lang="en-GB" dirty="0" smtClean="0"/>
              <a:t>Hinder exploration and solution proffer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ADE-199D-4361-BDBB-D89DFA3A2081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Female gender should be focused more</a:t>
            </a:r>
          </a:p>
          <a:p>
            <a:r>
              <a:rPr lang="en-GB" dirty="0" smtClean="0"/>
              <a:t>Needs for SF assessment and counselling post stroke</a:t>
            </a:r>
          </a:p>
          <a:p>
            <a:r>
              <a:rPr lang="en-GB" dirty="0" smtClean="0"/>
              <a:t>Training  of PT required to undertake this</a:t>
            </a:r>
          </a:p>
          <a:p>
            <a:r>
              <a:rPr lang="en-GB" dirty="0" smtClean="0"/>
              <a:t>This may enhance: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Good rehabilitation outcome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Improves  QoL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5D88-A4CD-4274-B169-855E89D83BEB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en-GB" dirty="0" smtClean="0"/>
              <a:t>References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200" dirty="0" smtClean="0"/>
              <a:t>1. Yilmaz SD, Gumus H, Yilmaz H. Sexual life of poststroke women with mild or no disability: a qualitative study. J Sex Marital </a:t>
            </a:r>
            <a:r>
              <a:rPr lang="en-GB" sz="1200" dirty="0" err="1" smtClean="0"/>
              <a:t>Ther</a:t>
            </a:r>
            <a:r>
              <a:rPr lang="en-GB" sz="1200" dirty="0" smtClean="0"/>
              <a:t>. 2015; 41(2):145-54. </a:t>
            </a:r>
          </a:p>
          <a:p>
            <a:pPr>
              <a:buNone/>
            </a:pPr>
            <a:r>
              <a:rPr lang="en-GB" sz="1200" dirty="0" smtClean="0"/>
              <a:t>2. Oyewole OO, Ogunlana MO, Oritogun KS, Gbiri CA. Post-Stroke Disability and Its Predictors among Nigerian Stroke Survivors. Disability and Health Journal 2016; </a:t>
            </a:r>
            <a:r>
              <a:rPr lang="en-GB" sz="1200" dirty="0" smtClean="0"/>
              <a:t>9(4):</a:t>
            </a:r>
            <a:r>
              <a:rPr lang="en-GB" sz="1200" dirty="0" smtClean="0"/>
              <a:t>616-23.</a:t>
            </a:r>
            <a:endParaRPr lang="en-GB" sz="1200" u="sng" dirty="0" smtClean="0"/>
          </a:p>
          <a:p>
            <a:pPr>
              <a:buNone/>
            </a:pPr>
            <a:r>
              <a:rPr lang="en-GB" sz="1200" dirty="0" smtClean="0"/>
              <a:t>3. </a:t>
            </a:r>
            <a:r>
              <a:rPr lang="en-GB" sz="1200" dirty="0" err="1" smtClean="0"/>
              <a:t>Korpelainen</a:t>
            </a:r>
            <a:r>
              <a:rPr lang="en-GB" sz="1200" dirty="0" smtClean="0"/>
              <a:t> JT, </a:t>
            </a:r>
            <a:r>
              <a:rPr lang="en-GB" sz="1200" dirty="0" err="1" smtClean="0"/>
              <a:t>Nieminen</a:t>
            </a:r>
            <a:r>
              <a:rPr lang="en-GB" sz="1200" dirty="0" smtClean="0"/>
              <a:t> P, </a:t>
            </a:r>
            <a:r>
              <a:rPr lang="en-GB" sz="1200" dirty="0" err="1" smtClean="0"/>
              <a:t>Myllylä</a:t>
            </a:r>
            <a:r>
              <a:rPr lang="en-GB" sz="1200" dirty="0" smtClean="0"/>
              <a:t> VV. Sexual Functioning Among Stroke Patients and Their Spouses. Stroke. 1999; 30:715-719. </a:t>
            </a:r>
          </a:p>
          <a:p>
            <a:pPr>
              <a:buNone/>
            </a:pPr>
            <a:r>
              <a:rPr lang="en-GB" sz="1200" dirty="0" smtClean="0"/>
              <a:t>4. </a:t>
            </a:r>
            <a:r>
              <a:rPr lang="en-GB" sz="1200" dirty="0" smtClean="0">
                <a:hlinkClick r:id="rId2"/>
              </a:rPr>
              <a:t>Cheung RT</a:t>
            </a:r>
            <a:r>
              <a:rPr lang="en-GB" sz="1200" dirty="0" smtClean="0"/>
              <a:t>. Sexual functioning in Chinese stroke patients with mild or no disability. </a:t>
            </a:r>
            <a:r>
              <a:rPr lang="en-GB" sz="1200" dirty="0" err="1" smtClean="0">
                <a:hlinkClick r:id="rId3"/>
              </a:rPr>
              <a:t>Cerebrovasc</a:t>
            </a:r>
            <a:r>
              <a:rPr lang="en-GB" sz="1200" dirty="0" smtClean="0">
                <a:hlinkClick r:id="rId3"/>
              </a:rPr>
              <a:t> Dis.</a:t>
            </a:r>
            <a:r>
              <a:rPr lang="en-GB" sz="1200" dirty="0" smtClean="0"/>
              <a:t> 2002;14(2):122-8. </a:t>
            </a:r>
          </a:p>
          <a:p>
            <a:pPr>
              <a:buNone/>
            </a:pPr>
            <a:r>
              <a:rPr lang="en-GB" sz="1200" dirty="0" smtClean="0"/>
              <a:t>5. </a:t>
            </a:r>
            <a:r>
              <a:rPr lang="en-GB" sz="1200" dirty="0" err="1" smtClean="0"/>
              <a:t>Tamam</a:t>
            </a:r>
            <a:r>
              <a:rPr lang="en-GB" sz="1200" dirty="0" smtClean="0"/>
              <a:t> Y, </a:t>
            </a:r>
            <a:r>
              <a:rPr lang="en-GB" sz="1200" dirty="0" err="1" smtClean="0"/>
              <a:t>Tamam</a:t>
            </a:r>
            <a:r>
              <a:rPr lang="en-GB" sz="1200" dirty="0" smtClean="0"/>
              <a:t> L, </a:t>
            </a:r>
            <a:r>
              <a:rPr lang="en-GB" sz="1200" dirty="0" err="1" smtClean="0"/>
              <a:t>Akil</a:t>
            </a:r>
            <a:r>
              <a:rPr lang="en-GB" sz="1200" dirty="0" smtClean="0"/>
              <a:t> E, </a:t>
            </a:r>
            <a:r>
              <a:rPr lang="en-GB" sz="1200" dirty="0" err="1" smtClean="0"/>
              <a:t>Yasan</a:t>
            </a:r>
            <a:r>
              <a:rPr lang="en-GB" sz="1200" dirty="0" smtClean="0"/>
              <a:t> A, </a:t>
            </a:r>
            <a:r>
              <a:rPr lang="en-GB" sz="1200" dirty="0" err="1" smtClean="0"/>
              <a:t>Tamam</a:t>
            </a:r>
            <a:r>
              <a:rPr lang="en-GB" sz="1200" dirty="0" smtClean="0"/>
              <a:t> B. Post-stroke sexual functioning in first stroke patients. European Journal of Neurology 2008; 15(7):660–666. </a:t>
            </a:r>
          </a:p>
          <a:p>
            <a:pPr>
              <a:buNone/>
            </a:pPr>
            <a:r>
              <a:rPr lang="en-GB" sz="1200" dirty="0" smtClean="0"/>
              <a:t>6. Rosenbaum T, </a:t>
            </a:r>
            <a:r>
              <a:rPr lang="en-GB" sz="1200" dirty="0" err="1" smtClean="0"/>
              <a:t>Vadas</a:t>
            </a:r>
            <a:r>
              <a:rPr lang="en-GB" sz="1200" dirty="0" smtClean="0"/>
              <a:t> D, and </a:t>
            </a:r>
            <a:r>
              <a:rPr lang="en-GB" sz="1200" dirty="0" err="1" smtClean="0"/>
              <a:t>Kalichman</a:t>
            </a:r>
            <a:r>
              <a:rPr lang="en-GB" sz="1200" dirty="0" smtClean="0"/>
              <a:t> L. Sexual function in post-stroke patients: Considerations for rehabilitation. </a:t>
            </a:r>
            <a:r>
              <a:rPr lang="en-GB" sz="1200" u="sng" dirty="0" smtClean="0">
                <a:hlinkClick r:id="rId4"/>
              </a:rPr>
              <a:t>J Sex Med.</a:t>
            </a:r>
            <a:r>
              <a:rPr lang="en-GB" sz="1200" dirty="0" smtClean="0"/>
              <a:t> 2014; 11(1):15-21. </a:t>
            </a:r>
            <a:r>
              <a:rPr lang="en-GB" sz="1200" dirty="0" err="1" smtClean="0"/>
              <a:t>doi</a:t>
            </a:r>
            <a:r>
              <a:rPr lang="en-GB" sz="1200" dirty="0" smtClean="0"/>
              <a:t>: 10.1111/jsm.12343.  </a:t>
            </a:r>
          </a:p>
          <a:p>
            <a:pPr>
              <a:buNone/>
            </a:pPr>
            <a:r>
              <a:rPr lang="en-GB" sz="1200" dirty="0" smtClean="0"/>
              <a:t>7. Mellor RM, Greenfield SM, </a:t>
            </a:r>
            <a:r>
              <a:rPr lang="en-GB" sz="1200" dirty="0" err="1" smtClean="0"/>
              <a:t>Dowswell</a:t>
            </a:r>
            <a:r>
              <a:rPr lang="en-GB" sz="1200" dirty="0" smtClean="0"/>
              <a:t> G, Sheppard JP, Quinn T, McManus RJ. (2013) Health Care Professionals’ Views on Discussing Sexual Wellbeing with Patients Who Have Had a Stroke: A Qualitative Study. </a:t>
            </a:r>
            <a:r>
              <a:rPr lang="en-GB" sz="1200" dirty="0" err="1" smtClean="0"/>
              <a:t>PLoS</a:t>
            </a:r>
            <a:r>
              <a:rPr lang="en-GB" sz="1200" dirty="0" smtClean="0"/>
              <a:t> ONE 8(10): e78802. doi:10.1371/journal.pone.0078802 </a:t>
            </a:r>
          </a:p>
          <a:p>
            <a:pPr>
              <a:buNone/>
            </a:pPr>
            <a:r>
              <a:rPr lang="en-GB" sz="1200" dirty="0" smtClean="0"/>
              <a:t>8. Thompson S B, Walker L . Sexual Dysfunction after Stroke: Underestimating the Importance of Psychological and Physical Issues . </a:t>
            </a:r>
            <a:r>
              <a:rPr lang="en-GB" sz="1200" dirty="0" err="1" smtClean="0"/>
              <a:t>WebmedCentral</a:t>
            </a:r>
            <a:r>
              <a:rPr lang="en-GB" sz="1200" dirty="0" smtClean="0"/>
              <a:t> PHYSICAL MEDICINE 2011;2(9):WMC002281 </a:t>
            </a:r>
          </a:p>
          <a:p>
            <a:pPr>
              <a:buNone/>
            </a:pPr>
            <a:r>
              <a:rPr lang="en-GB" sz="1200" dirty="0" smtClean="0"/>
              <a:t>9. McCool ME, </a:t>
            </a:r>
            <a:r>
              <a:rPr lang="en-GB" sz="1200" dirty="0" err="1" smtClean="0"/>
              <a:t>Theurich</a:t>
            </a:r>
            <a:r>
              <a:rPr lang="en-GB" sz="1200" dirty="0" smtClean="0"/>
              <a:t> MA, </a:t>
            </a:r>
            <a:r>
              <a:rPr lang="en-GB" sz="1200" dirty="0" err="1" smtClean="0"/>
              <a:t>Apfelbacher</a:t>
            </a:r>
            <a:r>
              <a:rPr lang="en-GB" sz="1200" dirty="0" smtClean="0"/>
              <a:t> C. Prevalence and predictors of female sexual dysfunction: a protocol for a systematic review. Systematic Reviews 2014,3:75 </a:t>
            </a:r>
          </a:p>
          <a:p>
            <a:pPr>
              <a:buNone/>
            </a:pPr>
            <a:r>
              <a:rPr lang="en-GB" sz="1200" dirty="0" smtClean="0"/>
              <a:t>10. Lamina S, </a:t>
            </a:r>
            <a:r>
              <a:rPr lang="en-GB" sz="1200" dirty="0" err="1" smtClean="0"/>
              <a:t>Hanif</a:t>
            </a:r>
            <a:r>
              <a:rPr lang="en-GB" sz="1200" dirty="0" smtClean="0"/>
              <a:t> SM, Darnley IKO, Ahmad RY. Effect of cerebrovascular accident on sexual function of male hemiplegic patients. Journal of Medicine and </a:t>
            </a:r>
            <a:r>
              <a:rPr lang="en-GB" sz="1200" dirty="0" err="1" smtClean="0"/>
              <a:t>Rehabiliation</a:t>
            </a:r>
            <a:r>
              <a:rPr lang="en-GB" sz="1200" dirty="0" smtClean="0"/>
              <a:t>. 2007; 1(1) 15-18</a:t>
            </a:r>
          </a:p>
          <a:p>
            <a:pPr>
              <a:buNone/>
            </a:pPr>
            <a:r>
              <a:rPr lang="en-GB" sz="1200" dirty="0" smtClean="0"/>
              <a:t>11. Akinpelu AO, </a:t>
            </a:r>
            <a:r>
              <a:rPr lang="en-GB" sz="1200" dirty="0" err="1" smtClean="0"/>
              <a:t>Osose</a:t>
            </a:r>
            <a:r>
              <a:rPr lang="en-GB" sz="1200" dirty="0" smtClean="0"/>
              <a:t> AA, Odole AC, Odunaiya NA. Sexual dysfunction in Nigerian stroke survivors. African Health Sciences 2013; 13(3): 639 – 645 </a:t>
            </a:r>
          </a:p>
          <a:p>
            <a:pPr>
              <a:buNone/>
            </a:pPr>
            <a:r>
              <a:rPr lang="en-GB" sz="1200" dirty="0" smtClean="0"/>
              <a:t>12. </a:t>
            </a:r>
            <a:r>
              <a:rPr lang="en-GB" sz="1200" dirty="0" smtClean="0">
                <a:hlinkClick r:id="rId5"/>
              </a:rPr>
              <a:t>Schmitz</a:t>
            </a:r>
            <a:r>
              <a:rPr lang="en-GB" sz="1200" dirty="0" smtClean="0"/>
              <a:t> MA, </a:t>
            </a:r>
            <a:r>
              <a:rPr lang="en-GB" sz="1200" dirty="0" smtClean="0">
                <a:hlinkClick r:id="rId6"/>
              </a:rPr>
              <a:t>Finkelstein</a:t>
            </a:r>
            <a:r>
              <a:rPr lang="en-GB" sz="1200" dirty="0" smtClean="0"/>
              <a:t> M. Perspectives on poststroke sexual issues and rehabilitation needs. Topics in Stroke Rehabilitation 2010; 17(3): 204-213. </a:t>
            </a:r>
          </a:p>
          <a:p>
            <a:pPr>
              <a:buNone/>
            </a:pPr>
            <a:r>
              <a:rPr lang="en-GB" sz="1200" dirty="0" smtClean="0"/>
              <a:t>13. </a:t>
            </a:r>
            <a:r>
              <a:rPr lang="en-GB" sz="1200" dirty="0" smtClean="0">
                <a:hlinkClick r:id="rId7"/>
              </a:rPr>
              <a:t>Stein</a:t>
            </a:r>
            <a:r>
              <a:rPr lang="en-GB" sz="1200" dirty="0" smtClean="0"/>
              <a:t> J, </a:t>
            </a:r>
            <a:r>
              <a:rPr lang="en-GB" sz="1200" dirty="0" err="1" smtClean="0">
                <a:hlinkClick r:id="rId8"/>
              </a:rPr>
              <a:t>Hillinger</a:t>
            </a:r>
            <a:r>
              <a:rPr lang="en-GB" sz="1200" dirty="0" smtClean="0"/>
              <a:t> M, </a:t>
            </a:r>
            <a:r>
              <a:rPr lang="en-GB" sz="1200" dirty="0" smtClean="0">
                <a:hlinkClick r:id="rId9"/>
              </a:rPr>
              <a:t>Clancy</a:t>
            </a:r>
            <a:r>
              <a:rPr lang="en-GB" sz="1200" dirty="0" smtClean="0"/>
              <a:t> C, </a:t>
            </a:r>
            <a:r>
              <a:rPr lang="en-GB" sz="1200" dirty="0" smtClean="0">
                <a:hlinkClick r:id="rId10"/>
              </a:rPr>
              <a:t>Bishop</a:t>
            </a:r>
            <a:r>
              <a:rPr lang="en-GB" sz="1200" dirty="0" smtClean="0"/>
              <a:t> L. Sexuality after stroke: patient counselling preferences. Disability and Rehabilitation 2013; 35(21):1842-1847</a:t>
            </a:r>
          </a:p>
          <a:p>
            <a:pPr>
              <a:buNone/>
            </a:pPr>
            <a:r>
              <a:rPr lang="en-GB" sz="1200" dirty="0" smtClean="0"/>
              <a:t>14. Oyewole OO, Ogunlana MO, Gbiri CAO &amp; Oritogun KS. Prevalence and impact of disability and sexual dysfunction on Health Related Quality of Life of Nigerian stroke survivors. Disability and Rehabilitation 2016, DOI:10.1080/09638288.2016.1219395</a:t>
            </a:r>
          </a:p>
          <a:p>
            <a:pPr>
              <a:buNone/>
            </a:pPr>
            <a:endParaRPr lang="en-GB" sz="1200" dirty="0" smtClean="0"/>
          </a:p>
          <a:p>
            <a:pPr>
              <a:buNone/>
            </a:pPr>
            <a:endParaRPr lang="en-GB" sz="1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B495-2520-4869-BDA9-D44040134B60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9600" dirty="0" smtClean="0"/>
              <a:t>Thank You</a:t>
            </a:r>
            <a:endParaRPr lang="en-GB" sz="9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F563-F3B5-465E-B835-18F04B4DA726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Stroke imposed significant sequelae to survivors and partners. </a:t>
            </a:r>
            <a:endParaRPr lang="en-GB" dirty="0" smtClean="0"/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physical</a:t>
            </a:r>
            <a:r>
              <a:rPr lang="en-GB" dirty="0"/>
              <a:t>, </a:t>
            </a:r>
            <a:endParaRPr lang="en-GB" dirty="0" smtClean="0"/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social</a:t>
            </a:r>
            <a:r>
              <a:rPr lang="en-GB" dirty="0"/>
              <a:t>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emotional</a:t>
            </a:r>
            <a:r>
              <a:rPr lang="en-GB" dirty="0"/>
              <a:t>, </a:t>
            </a:r>
            <a:endParaRPr lang="en-GB" dirty="0" smtClean="0"/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couples </a:t>
            </a:r>
            <a:r>
              <a:rPr lang="en-GB" dirty="0"/>
              <a:t>with disability that follows </a:t>
            </a:r>
            <a:endParaRPr lang="en-GB" dirty="0" smtClean="0"/>
          </a:p>
          <a:p>
            <a:r>
              <a:rPr lang="en-GB" dirty="0"/>
              <a:t>R</a:t>
            </a:r>
            <a:r>
              <a:rPr lang="en-GB" dirty="0" smtClean="0"/>
              <a:t>esult </a:t>
            </a:r>
            <a:r>
              <a:rPr lang="en-GB" dirty="0"/>
              <a:t>in sexual dysfunction among stroke </a:t>
            </a:r>
            <a:r>
              <a:rPr lang="en-GB" dirty="0" smtClean="0"/>
              <a:t>survivors</a:t>
            </a:r>
            <a:r>
              <a:rPr lang="en-GB" baseline="30000" dirty="0" smtClean="0"/>
              <a:t>1,2</a:t>
            </a:r>
            <a:r>
              <a:rPr lang="en-GB" dirty="0" smtClean="0"/>
              <a:t>. </a:t>
            </a:r>
          </a:p>
          <a:p>
            <a:r>
              <a:rPr lang="en-GB" dirty="0" smtClean="0"/>
              <a:t>Marked </a:t>
            </a:r>
            <a:r>
              <a:rPr lang="en-GB" dirty="0"/>
              <a:t>decline is often reported in </a:t>
            </a:r>
            <a:r>
              <a:rPr lang="en-GB" dirty="0" smtClean="0"/>
              <a:t>: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libido</a:t>
            </a:r>
            <a:r>
              <a:rPr lang="en-GB" dirty="0"/>
              <a:t>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coital </a:t>
            </a:r>
            <a:r>
              <a:rPr lang="en-GB" dirty="0"/>
              <a:t>frequency,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erectile </a:t>
            </a:r>
            <a:r>
              <a:rPr lang="en-GB" dirty="0"/>
              <a:t>and orgasmic ability,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vaginal </a:t>
            </a:r>
            <a:r>
              <a:rPr lang="en-GB" dirty="0"/>
              <a:t>lubrication,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sexual satisfaction</a:t>
            </a:r>
            <a:r>
              <a:rPr lang="en-GB" baseline="30000" dirty="0" smtClean="0"/>
              <a:t>3-5</a:t>
            </a:r>
            <a:r>
              <a:rPr lang="en-GB" dirty="0" smtClean="0"/>
              <a:t>.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cessation </a:t>
            </a:r>
            <a:r>
              <a:rPr lang="en-GB" dirty="0"/>
              <a:t>in sexual </a:t>
            </a:r>
            <a:r>
              <a:rPr lang="en-GB" dirty="0" smtClean="0"/>
              <a:t>intercourse</a:t>
            </a:r>
            <a:r>
              <a:rPr lang="en-GB" baseline="30000" dirty="0" smtClean="0"/>
              <a:t>6,7</a:t>
            </a:r>
            <a:r>
              <a:rPr lang="en-GB" dirty="0" smtClean="0"/>
              <a:t>. 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94CD-AAF1-4AFA-8706-4026A5C037BE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In men, common dysfunctions  are:</a:t>
            </a:r>
          </a:p>
          <a:p>
            <a:pPr marL="723900" indent="-273050">
              <a:buFont typeface="Wingdings" pitchFamily="2" charset="2"/>
              <a:buChar char="ü"/>
            </a:pPr>
            <a:r>
              <a:rPr lang="en-GB" dirty="0" smtClean="0"/>
              <a:t>decreased desire, </a:t>
            </a:r>
          </a:p>
          <a:p>
            <a:pPr marL="723900" indent="-273050">
              <a:buFont typeface="Wingdings" pitchFamily="2" charset="2"/>
              <a:buChar char="ü"/>
            </a:pPr>
            <a:r>
              <a:rPr lang="en-GB" dirty="0" smtClean="0"/>
              <a:t>erectile dysfunction and </a:t>
            </a:r>
          </a:p>
          <a:p>
            <a:pPr marL="723900" indent="-273050">
              <a:buFont typeface="Wingdings" pitchFamily="2" charset="2"/>
              <a:buChar char="ü"/>
            </a:pPr>
            <a:r>
              <a:rPr lang="en-GB" dirty="0" smtClean="0"/>
              <a:t>Ejaculation </a:t>
            </a:r>
          </a:p>
          <a:p>
            <a:r>
              <a:rPr lang="en-GB" dirty="0"/>
              <a:t>I</a:t>
            </a:r>
            <a:r>
              <a:rPr lang="en-GB" dirty="0" smtClean="0"/>
              <a:t>n women, common sexual dysfunction  are: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 desire, 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arousal, 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orgasm  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sexual pains</a:t>
            </a:r>
            <a:r>
              <a:rPr lang="en-GB" baseline="30000" dirty="0" smtClean="0"/>
              <a:t>8</a:t>
            </a:r>
            <a:r>
              <a:rPr lang="en-GB" dirty="0" smtClean="0"/>
              <a:t>. </a:t>
            </a:r>
          </a:p>
          <a:p>
            <a:pPr marL="355600" indent="-355600"/>
            <a:r>
              <a:rPr lang="en-GB" dirty="0" smtClean="0"/>
              <a:t>These sexual dysfunctions have been categorized in to four: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hypoactive sexual desire disorder, 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sexual arousal disorder, 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orgasm disorder, 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pain disorders</a:t>
            </a:r>
            <a:r>
              <a:rPr lang="en-GB" baseline="30000" dirty="0" smtClean="0"/>
              <a:t>9</a:t>
            </a:r>
            <a:r>
              <a:rPr lang="en-GB" dirty="0" smtClean="0"/>
              <a:t>. 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0CB-2347-44DE-8161-0F8721D595CC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Two studies </a:t>
            </a:r>
            <a:r>
              <a:rPr lang="en-GB" dirty="0" smtClean="0"/>
              <a:t>reported </a:t>
            </a:r>
            <a:r>
              <a:rPr lang="en-GB" dirty="0"/>
              <a:t>sexual dysfunction among Nigeria stroke </a:t>
            </a:r>
            <a:r>
              <a:rPr lang="en-GB" dirty="0" smtClean="0"/>
              <a:t>survivors</a:t>
            </a:r>
            <a:r>
              <a:rPr lang="en-GB" baseline="30000" dirty="0" smtClean="0"/>
              <a:t>10,11</a:t>
            </a:r>
            <a:endParaRPr lang="en-GB" dirty="0" smtClean="0"/>
          </a:p>
          <a:p>
            <a:r>
              <a:rPr lang="en-GB" dirty="0" smtClean="0"/>
              <a:t>These </a:t>
            </a:r>
            <a:r>
              <a:rPr lang="en-GB" dirty="0"/>
              <a:t>were </a:t>
            </a:r>
            <a:r>
              <a:rPr lang="en-GB" dirty="0" smtClean="0"/>
              <a:t>limited: 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in </a:t>
            </a:r>
            <a:r>
              <a:rPr lang="en-GB" dirty="0"/>
              <a:t>their sample size (small sample size) </a:t>
            </a:r>
            <a:endParaRPr lang="en-GB" dirty="0" smtClean="0"/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and </a:t>
            </a:r>
            <a:r>
              <a:rPr lang="en-GB" dirty="0"/>
              <a:t>the instrument used in assessing dysfunction (psychometric </a:t>
            </a:r>
            <a:r>
              <a:rPr lang="en-GB" dirty="0" smtClean="0"/>
              <a:t>not established</a:t>
            </a:r>
            <a:r>
              <a:rPr lang="en-GB" dirty="0"/>
              <a:t>). </a:t>
            </a:r>
            <a:endParaRPr lang="en-GB" dirty="0" smtClean="0"/>
          </a:p>
          <a:p>
            <a:pPr marL="355600" indent="-355600"/>
            <a:r>
              <a:rPr lang="en-GB" dirty="0" smtClean="0"/>
              <a:t>Sexuality </a:t>
            </a:r>
            <a:r>
              <a:rPr lang="en-GB" dirty="0"/>
              <a:t>is an important issue in post-stroke rehabilitation. </a:t>
            </a:r>
            <a:endParaRPr lang="en-GB" dirty="0" smtClean="0"/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sexual dysfunction </a:t>
            </a:r>
            <a:r>
              <a:rPr lang="en-GB" dirty="0"/>
              <a:t>common after stroke</a:t>
            </a:r>
            <a:r>
              <a:rPr lang="en-GB" dirty="0" smtClean="0"/>
              <a:t>,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not frequently discussed</a:t>
            </a:r>
            <a:r>
              <a:rPr lang="en-GB" baseline="30000" dirty="0" smtClean="0"/>
              <a:t>12,13</a:t>
            </a:r>
            <a:r>
              <a:rPr lang="en-GB" dirty="0" smtClean="0"/>
              <a:t>. </a:t>
            </a:r>
          </a:p>
          <a:p>
            <a:pPr marL="355600" indent="-355600"/>
            <a:r>
              <a:rPr lang="en-GB" dirty="0" smtClean="0"/>
              <a:t>Determining </a:t>
            </a:r>
            <a:r>
              <a:rPr lang="en-GB" dirty="0"/>
              <a:t>the degree of sexual dysfunction among stroke survivors </a:t>
            </a:r>
            <a:r>
              <a:rPr lang="en-GB" dirty="0" smtClean="0"/>
              <a:t>: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will </a:t>
            </a:r>
            <a:r>
              <a:rPr lang="en-GB" dirty="0"/>
              <a:t>not only provide the magnitude of the </a:t>
            </a:r>
            <a:r>
              <a:rPr lang="en-GB" dirty="0" smtClean="0"/>
              <a:t>problem</a:t>
            </a:r>
          </a:p>
          <a:p>
            <a:pPr marL="804863" indent="-449263">
              <a:buFont typeface="Wingdings" pitchFamily="2" charset="2"/>
              <a:buChar char="ü"/>
            </a:pPr>
            <a:r>
              <a:rPr lang="en-GB" dirty="0" smtClean="0"/>
              <a:t>will </a:t>
            </a:r>
            <a:r>
              <a:rPr lang="en-GB" dirty="0"/>
              <a:t>help in formulating a strategy to reduced post-stroke sexual dysfunction. 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11C8-C37B-4389-8E47-5B74117B1400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 of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This study was design to :</a:t>
            </a:r>
          </a:p>
          <a:p>
            <a:r>
              <a:rPr lang="en-GB" dirty="0" smtClean="0"/>
              <a:t>assess prevalence of sexual dysfunction among Nigeria stroke survivors, </a:t>
            </a:r>
          </a:p>
          <a:p>
            <a:r>
              <a:rPr lang="en-GB" dirty="0" smtClean="0"/>
              <a:t>determine factors associated with sexual dysfunction. 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0F83-844D-4228-9060-7CBCA08A1DD0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Participants  were: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/>
              <a:t>121 consecutive stroke survivors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Survived stroke ≥ 3 months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Recruited from OOUTH and FMC Abeokuta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Gave informed consent</a:t>
            </a:r>
          </a:p>
          <a:p>
            <a:pPr marL="355600" indent="-355600"/>
            <a:r>
              <a:rPr lang="en-GB" dirty="0" smtClean="0"/>
              <a:t>OOUTH Ethical Committee approved the study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AA477-FCF5-4A84-909A-0DB826807314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/>
              <a:t>Measurement s</a:t>
            </a:r>
          </a:p>
          <a:p>
            <a:r>
              <a:rPr lang="en-GB" dirty="0"/>
              <a:t>socio-demographic </a:t>
            </a:r>
            <a:r>
              <a:rPr lang="en-GB" dirty="0" smtClean="0"/>
              <a:t> obtained through interview</a:t>
            </a:r>
          </a:p>
          <a:p>
            <a:r>
              <a:rPr lang="en-GB" dirty="0"/>
              <a:t>clinical variables </a:t>
            </a:r>
            <a:r>
              <a:rPr lang="en-GB" dirty="0" smtClean="0"/>
              <a:t>extracted from medical records</a:t>
            </a:r>
          </a:p>
          <a:p>
            <a:r>
              <a:rPr lang="en-GB" dirty="0"/>
              <a:t>CSFQ-14 </a:t>
            </a:r>
            <a:r>
              <a:rPr lang="en-GB" dirty="0" smtClean="0"/>
              <a:t>was used to assess sexual functioning</a:t>
            </a:r>
          </a:p>
          <a:p>
            <a:pPr marL="723900" indent="-368300">
              <a:buFont typeface="Wingdings" pitchFamily="2" charset="2"/>
              <a:buChar char="ü"/>
            </a:pPr>
            <a:r>
              <a:rPr lang="en-GB" dirty="0" smtClean="0"/>
              <a:t>desire </a:t>
            </a:r>
            <a:r>
              <a:rPr lang="en-GB" dirty="0"/>
              <a:t>(items 2-6),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/>
              <a:t>a</a:t>
            </a:r>
            <a:r>
              <a:rPr lang="en-GB" dirty="0" smtClean="0"/>
              <a:t>rousal </a:t>
            </a:r>
            <a:r>
              <a:rPr lang="en-GB" dirty="0"/>
              <a:t>(items 7-9), </a:t>
            </a:r>
            <a:endParaRPr lang="en-GB" dirty="0" smtClean="0"/>
          </a:p>
          <a:p>
            <a:pPr marL="723900" indent="-368300">
              <a:buFont typeface="Wingdings" pitchFamily="2" charset="2"/>
              <a:buChar char="ü"/>
            </a:pPr>
            <a:r>
              <a:rPr lang="en-GB" dirty="0"/>
              <a:t>o</a:t>
            </a:r>
            <a:r>
              <a:rPr lang="en-GB" dirty="0" smtClean="0"/>
              <a:t>rgasm </a:t>
            </a:r>
            <a:r>
              <a:rPr lang="en-GB" dirty="0"/>
              <a:t>or </a:t>
            </a:r>
            <a:r>
              <a:rPr lang="en-GB" dirty="0" smtClean="0"/>
              <a:t>completion </a:t>
            </a:r>
            <a:r>
              <a:rPr lang="en-GB" dirty="0"/>
              <a:t>(items </a:t>
            </a:r>
            <a:r>
              <a:rPr lang="en-GB" dirty="0" smtClean="0"/>
              <a:t>11-13)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B74E-6E45-4D51-B9B3-8441A0E83DA6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165695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330824" cy="4281339"/>
          </a:xfrm>
        </p:spPr>
        <p:txBody>
          <a:bodyPr/>
          <a:lstStyle/>
          <a:p>
            <a:r>
              <a:rPr lang="en-GB" dirty="0" smtClean="0"/>
              <a:t>63 men and 58 women participated</a:t>
            </a:r>
          </a:p>
          <a:p>
            <a:r>
              <a:rPr lang="en-GB" dirty="0" smtClean="0"/>
              <a:t>SF </a:t>
            </a:r>
            <a:r>
              <a:rPr lang="en-GB" dirty="0"/>
              <a:t>was significantly better among male stroke survivors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237703"/>
          </a:xfrm>
        </p:spPr>
        <p:txBody>
          <a:bodyPr>
            <a:noAutofit/>
          </a:bodyPr>
          <a:lstStyle/>
          <a:p>
            <a:r>
              <a:rPr lang="en-GB" sz="1200" dirty="0"/>
              <a:t>Table 1: Sexual functioning in stroke survivors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4788024" y="1844824"/>
          <a:ext cx="4104457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2"/>
                <a:gridCol w="820892"/>
                <a:gridCol w="843425"/>
                <a:gridCol w="798356"/>
                <a:gridCol w="820892"/>
              </a:tblGrid>
              <a:tr h="532501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Sexual cycle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Male</a:t>
                      </a:r>
                    </a:p>
                    <a:p>
                      <a:r>
                        <a:rPr lang="en-GB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X±SD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Female</a:t>
                      </a:r>
                    </a:p>
                    <a:p>
                      <a:r>
                        <a:rPr lang="en-GB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X±SD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P-value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Both sex</a:t>
                      </a:r>
                    </a:p>
                    <a:p>
                      <a:r>
                        <a:rPr lang="en-GB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X±SD</a:t>
                      </a:r>
                      <a:endParaRPr lang="en-GB" sz="1000" dirty="0"/>
                    </a:p>
                  </a:txBody>
                  <a:tcPr/>
                </a:tc>
              </a:tr>
              <a:tr h="49836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Desire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9.2±3.8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6.4±2.8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0.0001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7.9±3.6</a:t>
                      </a:r>
                      <a:endParaRPr lang="en-GB" sz="1200" dirty="0"/>
                    </a:p>
                  </a:txBody>
                  <a:tcPr/>
                </a:tc>
              </a:tr>
              <a:tr h="49836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Arousal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7.2±3.6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4.1±2.1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0.0001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5.7±3.3</a:t>
                      </a:r>
                      <a:endParaRPr lang="en-GB" sz="1200" dirty="0"/>
                    </a:p>
                  </a:txBody>
                  <a:tcPr/>
                </a:tc>
              </a:tr>
              <a:tr h="49836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Orgasm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5.8±2.9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4.0±2.0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0.0001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4.9±2.6</a:t>
                      </a:r>
                      <a:endParaRPr lang="en-GB" sz="1200" dirty="0"/>
                    </a:p>
                  </a:txBody>
                  <a:tcPr/>
                </a:tc>
              </a:tr>
              <a:tr h="49836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TCSF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33.5±9.2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25.1±5.8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0.0001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29.5±8.8</a:t>
                      </a:r>
                      <a:endParaRPr lang="en-GB" sz="1200" dirty="0"/>
                    </a:p>
                  </a:txBody>
                  <a:tcPr/>
                </a:tc>
              </a:tr>
              <a:tr h="49836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Age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63.0±11.3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62.2±11.2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0.72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imes New Roman"/>
                          <a:ea typeface="Calibri"/>
                        </a:rPr>
                        <a:t>62.6±11.2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F028-0CE8-458B-A87F-DB8C36E5BCD3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165695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6833"/>
            <a:ext cx="3826768" cy="3744416"/>
          </a:xfrm>
        </p:spPr>
        <p:txBody>
          <a:bodyPr/>
          <a:lstStyle/>
          <a:p>
            <a:r>
              <a:rPr lang="en-GB" dirty="0" smtClean="0"/>
              <a:t>Higher overall sexual dysfunction (84%)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Male, 74.6%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Female, 94.8%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Higher in all phases of sexual cycles</a:t>
            </a:r>
          </a:p>
          <a:p>
            <a:pPr marL="725488">
              <a:buFont typeface="Wingdings" pitchFamily="2" charset="2"/>
              <a:buChar char="ü"/>
            </a:pPr>
            <a:r>
              <a:rPr lang="en-GB" dirty="0" smtClean="0"/>
              <a:t>Female&gt;male</a:t>
            </a:r>
          </a:p>
          <a:p>
            <a:pPr marL="355600" indent="-355600"/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93687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8A543-19F9-4AAF-B52F-70638038BB34}" type="datetime1">
              <a:rPr lang="en-GB" smtClean="0"/>
              <a:pPr/>
              <a:t>09/10/2016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EEB-F468-4182-8C7E-6DDC03DCBB76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</p:nvPr>
        </p:nvGraphicFramePr>
        <p:xfrm>
          <a:off x="4572000" y="1844824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737</Words>
  <Application>Microsoft Office PowerPoint</Application>
  <PresentationFormat>On-screen Show (4:3)</PresentationFormat>
  <Paragraphs>242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Prevalence of Sexual Dysfunction and Its Associated Factors among Nigerian Stroke Survivors </vt:lpstr>
      <vt:lpstr>Introduction</vt:lpstr>
      <vt:lpstr>Introduction </vt:lpstr>
      <vt:lpstr>Introduction</vt:lpstr>
      <vt:lpstr>Aim of study</vt:lpstr>
      <vt:lpstr>Methods </vt:lpstr>
      <vt:lpstr>Methods </vt:lpstr>
      <vt:lpstr>Results</vt:lpstr>
      <vt:lpstr>Results </vt:lpstr>
      <vt:lpstr>Results </vt:lpstr>
      <vt:lpstr>Discussion </vt:lpstr>
      <vt:lpstr>Discussion </vt:lpstr>
      <vt:lpstr>References </vt:lpstr>
      <vt:lpstr>Thank You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Prevalence of Sexual Dysfunction and Its Associated Factors among Nigerian Stroke Survivors</dc:title>
  <dc:creator>Oyewoleye</dc:creator>
  <cp:lastModifiedBy>Oyewoleye</cp:lastModifiedBy>
  <cp:revision>56</cp:revision>
  <dcterms:created xsi:type="dcterms:W3CDTF">2016-08-26T11:44:33Z</dcterms:created>
  <dcterms:modified xsi:type="dcterms:W3CDTF">2016-10-09T19:47:47Z</dcterms:modified>
</cp:coreProperties>
</file>